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289" r:id="rId4"/>
    <p:sldId id="306" r:id="rId5"/>
    <p:sldId id="300" r:id="rId6"/>
    <p:sldId id="298" r:id="rId7"/>
    <p:sldId id="339" r:id="rId8"/>
    <p:sldId id="291" r:id="rId9"/>
    <p:sldId id="293" r:id="rId10"/>
    <p:sldId id="295" r:id="rId11"/>
    <p:sldId id="325" r:id="rId12"/>
    <p:sldId id="326" r:id="rId13"/>
    <p:sldId id="327" r:id="rId14"/>
    <p:sldId id="328" r:id="rId15"/>
    <p:sldId id="329" r:id="rId16"/>
    <p:sldId id="315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3B"/>
    <a:srgbClr val="384045"/>
    <a:srgbClr val="1A2342"/>
    <a:srgbClr val="141E3F"/>
    <a:srgbClr val="112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09.11.17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850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09.11.17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772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09.11.17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905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TS 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800"/>
              <a:t>Titeltext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800"/>
              <a:t>Textebene 1</a:t>
            </a:r>
          </a:p>
          <a:p>
            <a:pPr lvl="1">
              <a:defRPr sz="1800"/>
            </a:pPr>
            <a:r>
              <a:rPr sz="1800"/>
              <a:t>Textebene 2</a:t>
            </a:r>
          </a:p>
          <a:p>
            <a:pPr lvl="2">
              <a:defRPr sz="1800"/>
            </a:pPr>
            <a:r>
              <a:rPr sz="1800"/>
              <a:t>Textebene 3</a:t>
            </a:r>
          </a:p>
          <a:p>
            <a:pPr lvl="3">
              <a:defRPr sz="1800"/>
            </a:pPr>
            <a:r>
              <a:rPr sz="1800"/>
              <a:t>Textebene 4</a:t>
            </a:r>
          </a:p>
          <a:p>
            <a:pPr lvl="4">
              <a:defRPr sz="1800"/>
            </a:pPr>
            <a:r>
              <a:rPr sz="1800"/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773031924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09.11.17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686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09.11.17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196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09.11.17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920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09.11.17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697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09.11.17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765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09.11.17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742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09.11.17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420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09.11.17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557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EA3C-1F02-459F-B9FB-52D82DD64954}" type="datetimeFigureOut">
              <a:rPr lang="de-AT" smtClean="0"/>
              <a:t>09.11.17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832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8940800" cy="6858000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38" y="1003300"/>
            <a:ext cx="2198295" cy="220980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3594100"/>
            <a:ext cx="4762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dirty="0">
                <a:solidFill>
                  <a:schemeClr val="bg1"/>
                </a:solidFill>
                <a:latin typeface="Times"/>
                <a:cs typeface="Times"/>
              </a:rPr>
              <a:t>VolksschuldirektorInnen-Konferenz</a:t>
            </a:r>
          </a:p>
          <a:p>
            <a:pPr algn="ctr"/>
            <a:r>
              <a:rPr lang="de-DE" sz="2100" i="1" dirty="0">
                <a:solidFill>
                  <a:schemeClr val="bg1"/>
                </a:solidFill>
                <a:latin typeface="Times"/>
                <a:cs typeface="Times"/>
              </a:rPr>
              <a:t>Visuelles Denken in der Volksschule</a:t>
            </a:r>
          </a:p>
          <a:p>
            <a:pPr algn="ctr"/>
            <a:endParaRPr lang="de-DE" sz="2000" dirty="0">
              <a:solidFill>
                <a:schemeClr val="bg1"/>
              </a:solidFill>
              <a:latin typeface="Times"/>
              <a:cs typeface="Times"/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  <a:latin typeface="Times"/>
                <a:cs typeface="Times"/>
              </a:rPr>
              <a:t>Mittwoch, 18. Oktober 2017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  <a:latin typeface="Times"/>
                <a:cs typeface="Times"/>
              </a:rPr>
              <a:t>Ort: Volksschule Reichenau, Tirol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0"/>
            <a:ext cx="4976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0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Technik          </a:t>
            </a:r>
            <a:r>
              <a:rPr lang="de-DE" sz="1200" dirty="0" smtClean="0">
                <a:solidFill>
                  <a:srgbClr val="FF6600"/>
                </a:solidFill>
                <a:latin typeface="Times"/>
                <a:cs typeface="Times"/>
              </a:rPr>
              <a:t>Ergebnisse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76300" y="2387600"/>
            <a:ext cx="772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de-DE">
                <a:latin typeface="Verdana"/>
                <a:cs typeface="Verdana"/>
              </a:rPr>
              <a:t>Erlernen einer Moderationstechnik, die offene Diskussion mit immer komplexer werdenden Themen/Bildern ermöglicht</a:t>
            </a:r>
          </a:p>
          <a:p>
            <a:endParaRPr lang="de-DE">
              <a:latin typeface="Verdana"/>
              <a:cs typeface="Verdana"/>
            </a:endParaRPr>
          </a:p>
          <a:p>
            <a:r>
              <a:rPr lang="de-DE">
                <a:latin typeface="Verdana"/>
                <a:cs typeface="Verdana"/>
              </a:rPr>
              <a:t>3) Erhöhtes Beurteilungsvermögen im Erkennen von    </a:t>
            </a:r>
          </a:p>
          <a:p>
            <a:r>
              <a:rPr lang="de-DE">
                <a:latin typeface="Verdana"/>
                <a:cs typeface="Verdana"/>
              </a:rPr>
              <a:t>    Potentialen</a:t>
            </a:r>
          </a:p>
          <a:p>
            <a:endParaRPr lang="de-DE">
              <a:latin typeface="Verdana"/>
              <a:cs typeface="Verdana"/>
            </a:endParaRPr>
          </a:p>
          <a:p>
            <a:r>
              <a:rPr lang="de-DE">
                <a:latin typeface="Verdana"/>
                <a:cs typeface="Verdana"/>
              </a:rPr>
              <a:t>4) Freude an kultureller Bildung sowie an komplexen Themen</a:t>
            </a:r>
          </a:p>
          <a:p>
            <a:endParaRPr lang="de-DE">
              <a:latin typeface="Verdana"/>
              <a:cs typeface="Verdana"/>
            </a:endParaRPr>
          </a:p>
          <a:p>
            <a:r>
              <a:rPr lang="de-DE">
                <a:latin typeface="Verdana"/>
                <a:cs typeface="Verdana"/>
              </a:rPr>
              <a:t>5) Der kommunikative Charakter von VTS fördert den </a:t>
            </a:r>
          </a:p>
          <a:p>
            <a:r>
              <a:rPr lang="de-DE">
                <a:latin typeface="Verdana"/>
                <a:cs typeface="Verdana"/>
              </a:rPr>
              <a:t>    interdisziplinären Austausch im Kollegenkreis und regt </a:t>
            </a:r>
          </a:p>
          <a:p>
            <a:r>
              <a:rPr lang="de-DE">
                <a:latin typeface="Verdana"/>
                <a:cs typeface="Verdana"/>
              </a:rPr>
              <a:t>    unter Umständen sogar zu gemeinsamen Projekten an</a:t>
            </a:r>
          </a:p>
          <a:p>
            <a:endParaRPr lang="de-DE" baseline="30000"/>
          </a:p>
        </p:txBody>
      </p:sp>
      <p:sp>
        <p:nvSpPr>
          <p:cNvPr id="8" name="Textfeld 7"/>
          <p:cNvSpPr txBox="1"/>
          <p:nvPr/>
        </p:nvSpPr>
        <p:spPr>
          <a:xfrm>
            <a:off x="609600" y="1651000"/>
            <a:ext cx="810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ED7D31"/>
                </a:solidFill>
                <a:latin typeface="Verdana"/>
                <a:cs typeface="Verdana"/>
              </a:rPr>
              <a:t>Welche Kompetenzen fördert VTS beim Moderator?</a:t>
            </a:r>
            <a:endParaRPr lang="de-DE" sz="2400" dirty="0" smtClean="0">
              <a:solidFill>
                <a:srgbClr val="ED7D3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5537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/>
          </p:cNvSpPr>
          <p:nvPr>
            <p:ph type="title"/>
          </p:nvPr>
        </p:nvSpPr>
        <p:spPr>
          <a:xfrm>
            <a:off x="307900" y="133945"/>
            <a:ext cx="7166249" cy="8661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800"/>
              <a:t>VTS Bild Evaluation</a:t>
            </a:r>
          </a:p>
        </p:txBody>
      </p:sp>
      <p:pic>
        <p:nvPicPr>
          <p:cNvPr id="44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576" y="829915"/>
            <a:ext cx="8558848" cy="51981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8604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>
          <a:xfrm>
            <a:off x="535781" y="258961"/>
            <a:ext cx="607741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321457">
              <a:defRPr sz="1800"/>
            </a:pPr>
            <a:r>
              <a:rPr sz="1400">
                <a:latin typeface="Verdana Bold"/>
                <a:ea typeface="Verdana Bold"/>
                <a:cs typeface="Verdana Bold"/>
                <a:sym typeface="Verdana Bold"/>
              </a:rPr>
              <a:t>Evaluation am Beispiel von VTS in einer dritten Klasse Grundschule</a:t>
            </a:r>
          </a:p>
          <a:p>
            <a:pPr defTabSz="321457">
              <a:defRPr sz="1800"/>
            </a:pPr>
            <a:endParaRPr sz="1400">
              <a:latin typeface="Verdana Bold"/>
              <a:ea typeface="Verdana Bold"/>
              <a:cs typeface="Verdana Bold"/>
              <a:sym typeface="Verdana Bold"/>
            </a:endParaRPr>
          </a:p>
          <a:p>
            <a:pPr lvl="0">
              <a:defRPr sz="1800"/>
            </a:pPr>
            <a:r>
              <a:rPr sz="1400">
                <a:latin typeface="Verdana Bold"/>
                <a:ea typeface="Verdana Bold"/>
                <a:cs typeface="Verdana Bold"/>
                <a:sym typeface="Verdana Bold"/>
              </a:rPr>
              <a:t>Pre Test</a:t>
            </a:r>
          </a:p>
        </p:txBody>
      </p:sp>
      <p:pic>
        <p:nvPicPr>
          <p:cNvPr id="447" name="Lasse_pre_seite_0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2789" y="714375"/>
            <a:ext cx="4199224" cy="59398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09855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21457">
              <a:lnSpc>
                <a:spcPct val="100000"/>
              </a:lnSpc>
              <a:defRPr sz="1800"/>
            </a:pP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437555" y="294680"/>
            <a:ext cx="80791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400"/>
              <a:t>Post Test</a:t>
            </a:r>
          </a:p>
        </p:txBody>
      </p:sp>
      <p:pic>
        <p:nvPicPr>
          <p:cNvPr id="451" name="Lasse_post_seite_0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619" y="603908"/>
            <a:ext cx="4146446" cy="5863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Lasse_post_seite_02.pdf"/>
          <p:cNvPicPr/>
          <p:nvPr/>
        </p:nvPicPr>
        <p:blipFill>
          <a:blip r:embed="rId3">
            <a:extLst/>
          </a:blip>
          <a:srcRect r="2314" b="3556"/>
          <a:stretch>
            <a:fillRect/>
          </a:stretch>
        </p:blipFill>
        <p:spPr>
          <a:xfrm>
            <a:off x="4748658" y="644034"/>
            <a:ext cx="4199633" cy="58633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19880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/>
        </p:nvSpPr>
        <p:spPr>
          <a:xfrm>
            <a:off x="535781" y="258961"/>
            <a:ext cx="607741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321457">
              <a:defRPr sz="1800"/>
            </a:pPr>
            <a:r>
              <a:rPr sz="1400">
                <a:latin typeface="Verdana Bold"/>
                <a:ea typeface="Verdana Bold"/>
                <a:cs typeface="Verdana Bold"/>
                <a:sym typeface="Verdana Bold"/>
              </a:rPr>
              <a:t>Evaluation am Beispiel von VTS in einer dritten Klasse Grundschule</a:t>
            </a:r>
          </a:p>
          <a:p>
            <a:pPr defTabSz="321457">
              <a:defRPr sz="1800"/>
            </a:pPr>
            <a:endParaRPr sz="1400">
              <a:latin typeface="Verdana Bold"/>
              <a:ea typeface="Verdana Bold"/>
              <a:cs typeface="Verdana Bold"/>
              <a:sym typeface="Verdana Bold"/>
            </a:endParaRPr>
          </a:p>
          <a:p>
            <a:pPr lvl="0">
              <a:defRPr sz="1800"/>
            </a:pPr>
            <a:r>
              <a:rPr sz="1400">
                <a:latin typeface="Verdana Bold"/>
                <a:ea typeface="Verdana Bold"/>
                <a:cs typeface="Verdana Bold"/>
                <a:sym typeface="Verdana Bold"/>
              </a:rPr>
              <a:t>Pre Test</a:t>
            </a:r>
          </a:p>
        </p:txBody>
      </p:sp>
      <p:pic>
        <p:nvPicPr>
          <p:cNvPr id="45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8141" y="759023"/>
            <a:ext cx="4603803" cy="55542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192019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21457">
              <a:lnSpc>
                <a:spcPct val="100000"/>
              </a:lnSpc>
              <a:defRPr sz="1800"/>
            </a:pP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594" y="1009055"/>
            <a:ext cx="4295180" cy="4968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1297" y="1009055"/>
            <a:ext cx="4188023" cy="5018484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Shape 460"/>
          <p:cNvSpPr/>
          <p:nvPr/>
        </p:nvSpPr>
        <p:spPr>
          <a:xfrm>
            <a:off x="437555" y="294680"/>
            <a:ext cx="80791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400"/>
              <a:t>Post Test</a:t>
            </a:r>
          </a:p>
        </p:txBody>
      </p:sp>
    </p:spTree>
    <p:extLst>
      <p:ext uri="{BB962C8B-B14F-4D97-AF65-F5344CB8AC3E}">
        <p14:creationId xmlns:p14="http://schemas.microsoft.com/office/powerpoint/2010/main" val="35686664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96" y="2057401"/>
            <a:ext cx="2438337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Technik          Ergebnisse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0000" y="2520000"/>
            <a:ext cx="6434000" cy="3407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/>
              <a:buChar char="•"/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VTS ist eine Methode der Bildbetrachtung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Schafft neue Erfahrungen (Plattform für Austausch)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Kein gibt kein „richtig oder falsch“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Es erfordert keine speziellen Voraussetzungen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Instrument zur einständigen Nutzung (ABC)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Der VTS-Experte fungiert als Moderator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  <a:defRPr sz="1800"/>
            </a:pPr>
            <a:endParaRPr lang="de-DE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Aus den unterschiedlichen Sichtweisen ergeben sich eigene, aber auch gemeinsame Ideen und ein gutes, eigenständiges Denken.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40000" y="1620000"/>
            <a:ext cx="656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FF6600"/>
                </a:solidFill>
              </a:rPr>
              <a:t>Visual Thinking Strategies (VTS)</a:t>
            </a:r>
          </a:p>
          <a:p>
            <a:r>
              <a:rPr lang="de-DE" sz="1400">
                <a:solidFill>
                  <a:srgbClr val="FF6600"/>
                </a:solidFill>
              </a:rPr>
              <a:t>Die Entdeckung visueller Wahrnehmung und die Förderung eigenständigen Denkens</a:t>
            </a:r>
            <a:endParaRPr lang="de-DE" sz="1400" b="1" dirty="0" smtClean="0">
              <a:solidFill>
                <a:srgbClr val="FF66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3675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FF6600"/>
                </a:solidFill>
                <a:latin typeface="Times"/>
                <a:cs typeface="Times"/>
              </a:rPr>
              <a:t>VTS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Technik          Ergebnisse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33500" y="2247900"/>
            <a:ext cx="6578600" cy="369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Voraussetzungen für die VTS-Diskussion:</a:t>
            </a:r>
          </a:p>
          <a:p>
            <a:pPr lvl="0">
              <a:lnSpc>
                <a:spcPct val="120000"/>
              </a:lnSpc>
              <a:defRPr sz="1800"/>
            </a:pPr>
            <a:endParaRPr lang="de-DE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	– ein Bild </a:t>
            </a:r>
          </a:p>
          <a:p>
            <a:pPr lvl="0">
              <a:lnSpc>
                <a:spcPct val="120000"/>
              </a:lnSpc>
              <a:defRPr sz="1800"/>
            </a:pPr>
            <a:endParaRPr lang="de-DE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	– ein Moderator </a:t>
            </a:r>
          </a:p>
          <a:p>
            <a:pPr lvl="0">
              <a:lnSpc>
                <a:spcPct val="120000"/>
              </a:lnSpc>
              <a:defRPr sz="1800"/>
            </a:pPr>
            <a:endParaRPr lang="de-DE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	– eine Gruppe von Menschen</a:t>
            </a:r>
          </a:p>
          <a:p>
            <a:pPr lvl="0">
              <a:lnSpc>
                <a:spcPct val="120000"/>
              </a:lnSpc>
              <a:defRPr sz="1800"/>
            </a:pPr>
            <a:endParaRPr lang="de-DE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	– ein Moment der Ruhe um das Bild zu betrachten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	</a:t>
            </a:r>
          </a:p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346200" y="1620000"/>
            <a:ext cx="626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FF6600"/>
                </a:solidFill>
              </a:rPr>
              <a:t>Wie funktioniert VTS?</a:t>
            </a:r>
            <a:endParaRPr lang="de-DE" sz="2400" b="1" dirty="0" smtClean="0">
              <a:solidFill>
                <a:srgbClr val="FF66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8060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FF6600"/>
                </a:solidFill>
                <a:latin typeface="Times"/>
                <a:cs typeface="Times"/>
              </a:rPr>
              <a:t>VTS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Technik          Ergebnisse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0000" y="2520000"/>
            <a:ext cx="694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Verdana"/>
                <a:cs typeface="Verdana"/>
              </a:rPr>
              <a:t>EIN MOMENT DER RUHE UM DAS BILD ZU BETRACHTEN</a:t>
            </a:r>
          </a:p>
          <a:p>
            <a:endParaRPr lang="de-DE">
              <a:latin typeface="Verdana"/>
              <a:cs typeface="Verdana"/>
            </a:endParaRPr>
          </a:p>
          <a:p>
            <a:r>
              <a:rPr lang="de-DE">
                <a:latin typeface="Verdana"/>
                <a:cs typeface="Verdana"/>
              </a:rPr>
              <a:t>Frage 1 (starten): </a:t>
            </a:r>
          </a:p>
          <a:p>
            <a:r>
              <a:rPr lang="de-DE">
                <a:solidFill>
                  <a:srgbClr val="FF6600"/>
                </a:solidFill>
                <a:latin typeface="Verdana"/>
                <a:cs typeface="Verdana"/>
              </a:rPr>
              <a:t>Was passiert in diesem Bild?</a:t>
            </a:r>
          </a:p>
          <a:p>
            <a:endParaRPr lang="de-DE">
              <a:latin typeface="Verdana"/>
              <a:cs typeface="Verdana"/>
            </a:endParaRPr>
          </a:p>
          <a:p>
            <a:r>
              <a:rPr lang="de-DE">
                <a:latin typeface="Verdana"/>
                <a:cs typeface="Verdana"/>
              </a:rPr>
              <a:t>Frage 2 (wenn angebracht): </a:t>
            </a:r>
          </a:p>
          <a:p>
            <a:r>
              <a:rPr lang="de-DE">
                <a:solidFill>
                  <a:srgbClr val="FF6600"/>
                </a:solidFill>
                <a:latin typeface="Verdana"/>
                <a:cs typeface="Verdana"/>
              </a:rPr>
              <a:t>Was sehen Sie, dass Sie das sagen können?</a:t>
            </a:r>
          </a:p>
          <a:p>
            <a:endParaRPr lang="de-DE">
              <a:latin typeface="Verdana"/>
              <a:cs typeface="Verdana"/>
            </a:endParaRPr>
          </a:p>
          <a:p>
            <a:r>
              <a:rPr lang="de-DE">
                <a:latin typeface="Verdana"/>
                <a:cs typeface="Verdana"/>
              </a:rPr>
              <a:t>Frage 3 (laufend): </a:t>
            </a:r>
          </a:p>
          <a:p>
            <a:r>
              <a:rPr lang="de-DE">
                <a:solidFill>
                  <a:srgbClr val="FF6600"/>
                </a:solidFill>
                <a:latin typeface="Verdana"/>
                <a:cs typeface="Verdana"/>
              </a:rPr>
              <a:t>Was können Sie (wir) sonst noch finden?</a:t>
            </a:r>
          </a:p>
          <a:p>
            <a:endParaRPr lang="de-DE">
              <a:latin typeface="Verdana"/>
              <a:cs typeface="Verdana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97000" y="1620000"/>
            <a:ext cx="621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FF6600"/>
                </a:solidFill>
                <a:latin typeface="Verdana"/>
                <a:cs typeface="Verdana"/>
              </a:rPr>
              <a:t>Die drei Kernfragen von VTS</a:t>
            </a:r>
            <a:endParaRPr lang="de-DE" sz="2400" b="1" dirty="0" smtClean="0">
              <a:solidFill>
                <a:srgbClr val="FF66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6564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Bild 3" descr="NYTimes_Image.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39" y="0"/>
            <a:ext cx="1097548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3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Bild 3" descr="Bildschirmfoto 2016-03-14 um 15.33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89672"/>
            <a:ext cx="6263425" cy="64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9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FF6600"/>
                </a:solidFill>
                <a:latin typeface="Times"/>
                <a:cs typeface="Times"/>
              </a:rPr>
              <a:t>VTS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Technik          Ergebnisse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0000" y="2520000"/>
            <a:ext cx="694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Verdana"/>
                <a:cs typeface="Verdana"/>
              </a:rPr>
              <a:t>EIN MOMENT DER RUHE UM DAS BILD ZU BETRACHTEN</a:t>
            </a:r>
          </a:p>
          <a:p>
            <a:endParaRPr lang="de-DE">
              <a:latin typeface="Verdana"/>
              <a:cs typeface="Verdana"/>
            </a:endParaRPr>
          </a:p>
          <a:p>
            <a:r>
              <a:rPr lang="de-DE">
                <a:latin typeface="Verdana"/>
                <a:cs typeface="Verdana"/>
              </a:rPr>
              <a:t>Frage 1 (starten): </a:t>
            </a:r>
          </a:p>
          <a:p>
            <a:r>
              <a:rPr lang="de-DE">
                <a:solidFill>
                  <a:srgbClr val="FF6600"/>
                </a:solidFill>
                <a:latin typeface="Verdana"/>
                <a:cs typeface="Verdana"/>
              </a:rPr>
              <a:t>Was passiert in diesem Bild?</a:t>
            </a:r>
          </a:p>
          <a:p>
            <a:endParaRPr lang="de-DE">
              <a:latin typeface="Verdana"/>
              <a:cs typeface="Verdana"/>
            </a:endParaRPr>
          </a:p>
          <a:p>
            <a:r>
              <a:rPr lang="de-DE">
                <a:latin typeface="Verdana"/>
                <a:cs typeface="Verdana"/>
              </a:rPr>
              <a:t>Frage 2 (wenn angebracht): </a:t>
            </a:r>
          </a:p>
          <a:p>
            <a:r>
              <a:rPr lang="de-DE">
                <a:solidFill>
                  <a:srgbClr val="FF6600"/>
                </a:solidFill>
                <a:latin typeface="Verdana"/>
                <a:cs typeface="Verdana"/>
              </a:rPr>
              <a:t>Was sehen Sie, dass Sie das sagen können?</a:t>
            </a:r>
          </a:p>
          <a:p>
            <a:endParaRPr lang="de-DE">
              <a:latin typeface="Verdana"/>
              <a:cs typeface="Verdana"/>
            </a:endParaRPr>
          </a:p>
          <a:p>
            <a:r>
              <a:rPr lang="de-DE">
                <a:latin typeface="Verdana"/>
                <a:cs typeface="Verdana"/>
              </a:rPr>
              <a:t>Frage 3 (laufend): </a:t>
            </a:r>
          </a:p>
          <a:p>
            <a:r>
              <a:rPr lang="de-DE">
                <a:solidFill>
                  <a:srgbClr val="FF6600"/>
                </a:solidFill>
                <a:latin typeface="Verdana"/>
                <a:cs typeface="Verdana"/>
              </a:rPr>
              <a:t>Was können Sie (wir) sonst noch finden?</a:t>
            </a:r>
          </a:p>
          <a:p>
            <a:endParaRPr lang="de-DE">
              <a:latin typeface="Verdana"/>
              <a:cs typeface="Verdana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97000" y="1620000"/>
            <a:ext cx="621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FF6600"/>
                </a:solidFill>
                <a:latin typeface="Verdana"/>
                <a:cs typeface="Verdana"/>
              </a:rPr>
              <a:t>Die drei Kernfragen von VTS</a:t>
            </a:r>
            <a:endParaRPr lang="de-DE" sz="2400" b="1" dirty="0" smtClean="0">
              <a:solidFill>
                <a:srgbClr val="FF66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43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</a:t>
            </a:r>
            <a:r>
              <a:rPr lang="de-DE" sz="1200" dirty="0" smtClean="0">
                <a:solidFill>
                  <a:srgbClr val="FF6600"/>
                </a:solidFill>
                <a:latin typeface="Times"/>
                <a:cs typeface="Times"/>
              </a:rPr>
              <a:t>Technik 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Ergebnisse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9500" y="1917700"/>
            <a:ext cx="7289800" cy="461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1) Ein Moment der Ruhe</a:t>
            </a:r>
          </a:p>
          <a:p>
            <a:pPr lvl="0">
              <a:lnSpc>
                <a:spcPct val="120000"/>
              </a:lnSpc>
              <a:defRPr sz="1800"/>
            </a:pPr>
            <a:endParaRPr lang="de-DE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2) Beherrschen der 3 Kernfragen</a:t>
            </a:r>
          </a:p>
          <a:p>
            <a:pPr lvl="0">
              <a:lnSpc>
                <a:spcPct val="120000"/>
              </a:lnSpc>
              <a:defRPr sz="1800"/>
            </a:pPr>
            <a:endParaRPr lang="de-DE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3) Aufmerksam zuhören - auf Bildinhalte hinzeigen</a:t>
            </a:r>
          </a:p>
          <a:p>
            <a:pPr lvl="0">
              <a:lnSpc>
                <a:spcPct val="120000"/>
              </a:lnSpc>
              <a:defRPr sz="1800"/>
            </a:pPr>
            <a:endParaRPr lang="de-DE" b="1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4) Paraphrasieren und dabei auf Bildinhalte hinzeige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     - verknüpfen von Meinungen</a:t>
            </a:r>
          </a:p>
          <a:p>
            <a:pPr lvl="0">
              <a:lnSpc>
                <a:spcPct val="120000"/>
              </a:lnSpc>
              <a:defRPr sz="1800"/>
            </a:pPr>
            <a:endParaRPr lang="de-DE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5) Sicherstellen dass man die Beiträge richtig verstanden hat</a:t>
            </a:r>
          </a:p>
          <a:p>
            <a:pPr lvl="0">
              <a:lnSpc>
                <a:spcPct val="120000"/>
              </a:lnSpc>
              <a:defRPr sz="1800"/>
            </a:pPr>
            <a:endParaRPr lang="de-DE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6) Neutral bleiben und keine eigene Meinung vertreten      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DE">
                <a:latin typeface="Verdana"/>
                <a:ea typeface="Verdana"/>
                <a:cs typeface="Verdana"/>
                <a:sym typeface="Verdana"/>
              </a:rPr>
              <a:t>    (kein Lob, kein Tadel)</a:t>
            </a:r>
          </a:p>
          <a:p>
            <a:endParaRPr lang="de-DE" sz="2000" b="1" baseline="30000"/>
          </a:p>
        </p:txBody>
      </p:sp>
      <p:sp>
        <p:nvSpPr>
          <p:cNvPr id="8" name="Textfeld 7"/>
          <p:cNvSpPr txBox="1"/>
          <p:nvPr/>
        </p:nvSpPr>
        <p:spPr>
          <a:xfrm>
            <a:off x="1084400" y="1327900"/>
            <a:ext cx="617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ED7D31"/>
                </a:solidFill>
                <a:latin typeface="Verdana"/>
                <a:cs typeface="Verdana"/>
              </a:rPr>
              <a:t>Die Technik von VTS</a:t>
            </a:r>
          </a:p>
        </p:txBody>
      </p:sp>
    </p:spTree>
    <p:extLst>
      <p:ext uri="{BB962C8B-B14F-4D97-AF65-F5344CB8AC3E}">
        <p14:creationId xmlns:p14="http://schemas.microsoft.com/office/powerpoint/2010/main" val="326235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 </a:t>
            </a:r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Technik          </a:t>
            </a:r>
            <a:r>
              <a:rPr lang="de-DE" sz="1200" dirty="0" smtClean="0">
                <a:solidFill>
                  <a:srgbClr val="FF6600"/>
                </a:solidFill>
                <a:latin typeface="Times"/>
                <a:cs typeface="Times"/>
              </a:rPr>
              <a:t>Ergebnisse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63600" y="2057400"/>
            <a:ext cx="7429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Verdana"/>
                <a:cs typeface="Verdana"/>
              </a:rPr>
              <a:t>Sprachförderung / eigenständiges vernetztes Denken</a:t>
            </a:r>
          </a:p>
          <a:p>
            <a:r>
              <a:rPr lang="de-DE" sz="1600">
                <a:latin typeface="Verdana"/>
                <a:cs typeface="Verdana"/>
              </a:rPr>
              <a:t>       (Wortschatz, Grammatik, Fähigkeit komplexe Sachverhalte    </a:t>
            </a:r>
          </a:p>
          <a:p>
            <a:r>
              <a:rPr lang="de-DE" sz="1600">
                <a:latin typeface="Verdana"/>
                <a:cs typeface="Verdana"/>
              </a:rPr>
              <a:t>       sprachlich zu erfassen</a:t>
            </a:r>
          </a:p>
          <a:p>
            <a:endParaRPr lang="de-DE" sz="1600">
              <a:latin typeface="Verdana"/>
              <a:cs typeface="Verdana"/>
            </a:endParaRPr>
          </a:p>
          <a:p>
            <a:r>
              <a:rPr lang="de-DE" sz="1600">
                <a:latin typeface="Verdana"/>
                <a:cs typeface="Verdana"/>
              </a:rPr>
              <a:t>2.    Soziale Kompetenz (Gesprächsregeln)</a:t>
            </a:r>
          </a:p>
          <a:p>
            <a:r>
              <a:rPr lang="de-DE" sz="1600">
                <a:latin typeface="Verdana"/>
                <a:cs typeface="Verdana"/>
              </a:rPr>
              <a:t>       - Kommunikationskultur: zuhören, verstehen, stehen lassen,   </a:t>
            </a:r>
          </a:p>
          <a:p>
            <a:r>
              <a:rPr lang="de-DE" sz="1600">
                <a:latin typeface="Verdana"/>
                <a:cs typeface="Verdana"/>
              </a:rPr>
              <a:t>         sich gegenseitig wert schätzen, sich aufeinander beziehen,            </a:t>
            </a:r>
          </a:p>
          <a:p>
            <a:r>
              <a:rPr lang="de-DE" sz="1600">
                <a:latin typeface="Verdana"/>
                <a:cs typeface="Verdana"/>
              </a:rPr>
              <a:t>         Beiträge der Anderen kritisch reflektieren</a:t>
            </a:r>
          </a:p>
          <a:p>
            <a:r>
              <a:rPr lang="de-DE" sz="1600">
                <a:latin typeface="Verdana"/>
                <a:cs typeface="Verdana"/>
              </a:rPr>
              <a:t>       - aktive Teilnahme an einem Gruppenprozess</a:t>
            </a:r>
          </a:p>
          <a:p>
            <a:r>
              <a:rPr lang="de-DE" sz="1600">
                <a:latin typeface="Verdana"/>
                <a:cs typeface="Verdana"/>
              </a:rPr>
              <a:t>       - ein gutes Team-Mitglied sein</a:t>
            </a:r>
          </a:p>
          <a:p>
            <a:r>
              <a:rPr lang="de-DE" sz="1600">
                <a:latin typeface="Verdana"/>
                <a:cs typeface="Verdana"/>
              </a:rPr>
              <a:t>       - Konfliktlösungskompetenz</a:t>
            </a:r>
          </a:p>
          <a:p>
            <a:endParaRPr lang="de-DE" sz="1600">
              <a:latin typeface="Verdana"/>
              <a:cs typeface="Verdana"/>
            </a:endParaRPr>
          </a:p>
          <a:p>
            <a:pPr marL="342900" indent="-342900">
              <a:buAutoNum type="arabicPeriod" startAt="3"/>
            </a:pPr>
            <a:r>
              <a:rPr lang="de-DE" sz="1600">
                <a:latin typeface="Verdana"/>
                <a:cs typeface="Verdana"/>
              </a:rPr>
              <a:t>Selbstbewusstsein / Selbstwert</a:t>
            </a:r>
          </a:p>
          <a:p>
            <a:endParaRPr lang="de-DE" sz="1600">
              <a:latin typeface="Verdana"/>
              <a:cs typeface="Verdana"/>
            </a:endParaRPr>
          </a:p>
          <a:p>
            <a:r>
              <a:rPr lang="de-DE" sz="1600">
                <a:latin typeface="Verdana"/>
                <a:cs typeface="Verdana"/>
              </a:rPr>
              <a:t>4.   Staatsbürgerschaftsbewusstsein </a:t>
            </a:r>
          </a:p>
          <a:p>
            <a:r>
              <a:rPr lang="de-DE" sz="1600">
                <a:latin typeface="Verdana"/>
                <a:cs typeface="Verdana"/>
              </a:rPr>
              <a:t>       - Praktizieren demokratischer Werte in einem öffentlichen Raum</a:t>
            </a:r>
            <a:endParaRPr lang="de-DE" sz="1600" baseline="30000">
              <a:latin typeface="Verdana"/>
              <a:cs typeface="Verdana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50900" y="1308100"/>
            <a:ext cx="688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ED7D31"/>
                </a:solidFill>
                <a:latin typeface="Verdana"/>
                <a:cs typeface="Verdana"/>
              </a:rPr>
              <a:t>Kompetenzentwicklung auf der Metaebene</a:t>
            </a:r>
          </a:p>
        </p:txBody>
      </p:sp>
    </p:spTree>
    <p:extLst>
      <p:ext uri="{BB962C8B-B14F-4D97-AF65-F5344CB8AC3E}">
        <p14:creationId xmlns:p14="http://schemas.microsoft.com/office/powerpoint/2010/main" val="145649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551</Words>
  <Application>Microsoft Macintosh PowerPoint</Application>
  <PresentationFormat>Bildschirmpräsentation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VTS Bild Evaluation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Kraler</dc:creator>
  <cp:lastModifiedBy>Angelika Jung</cp:lastModifiedBy>
  <cp:revision>139</cp:revision>
  <dcterms:created xsi:type="dcterms:W3CDTF">2016-01-16T18:10:56Z</dcterms:created>
  <dcterms:modified xsi:type="dcterms:W3CDTF">2017-11-09T15:52:21Z</dcterms:modified>
</cp:coreProperties>
</file>